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sldIdLst>
    <p:sldId id="257" r:id="rId5"/>
    <p:sldId id="258" r:id="rId6"/>
    <p:sldId id="295" r:id="rId7"/>
    <p:sldId id="263" r:id="rId8"/>
    <p:sldId id="265" r:id="rId9"/>
    <p:sldId id="297" r:id="rId10"/>
    <p:sldId id="273" r:id="rId11"/>
    <p:sldId id="278" r:id="rId12"/>
    <p:sldId id="281" r:id="rId13"/>
    <p:sldId id="280" r:id="rId14"/>
    <p:sldId id="282" r:id="rId15"/>
    <p:sldId id="283" r:id="rId16"/>
    <p:sldId id="296" r:id="rId17"/>
    <p:sldId id="291" r:id="rId18"/>
    <p:sldId id="289" r:id="rId19"/>
    <p:sldId id="290" r:id="rId20"/>
    <p:sldId id="298" r:id="rId21"/>
    <p:sldId id="299" r:id="rId22"/>
    <p:sldId id="300" r:id="rId23"/>
    <p:sldId id="301" r:id="rId24"/>
    <p:sldId id="302" r:id="rId25"/>
    <p:sldId id="303" r:id="rId26"/>
    <p:sldId id="306" r:id="rId27"/>
    <p:sldId id="307" r:id="rId28"/>
    <p:sldId id="308" r:id="rId29"/>
    <p:sldId id="304" r:id="rId30"/>
    <p:sldId id="305" r:id="rId31"/>
    <p:sldId id="309" r:id="rId32"/>
    <p:sldId id="310" r:id="rId33"/>
    <p:sldId id="311" r:id="rId34"/>
    <p:sldId id="27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EFAEAD-890E-48E4-AF3D-3EECF2B23C71}">
          <p14:sldIdLst>
            <p14:sldId id="257"/>
            <p14:sldId id="258"/>
            <p14:sldId id="295"/>
            <p14:sldId id="263"/>
            <p14:sldId id="265"/>
            <p14:sldId id="297"/>
            <p14:sldId id="273"/>
            <p14:sldId id="278"/>
            <p14:sldId id="281"/>
            <p14:sldId id="280"/>
          </p14:sldIdLst>
        </p14:section>
        <p14:section name="Untitled Section" id="{D4C4B544-6346-4703-A6F6-AB3786328271}">
          <p14:sldIdLst>
            <p14:sldId id="282"/>
            <p14:sldId id="283"/>
            <p14:sldId id="296"/>
            <p14:sldId id="291"/>
            <p14:sldId id="289"/>
            <p14:sldId id="290"/>
            <p14:sldId id="298"/>
            <p14:sldId id="299"/>
            <p14:sldId id="300"/>
            <p14:sldId id="301"/>
            <p14:sldId id="302"/>
            <p14:sldId id="303"/>
            <p14:sldId id="306"/>
            <p14:sldId id="307"/>
            <p14:sldId id="308"/>
            <p14:sldId id="304"/>
            <p14:sldId id="305"/>
            <p14:sldId id="309"/>
            <p14:sldId id="310"/>
            <p14:sldId id="311"/>
            <p14:sldId id="2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3595" autoAdjust="0"/>
  </p:normalViewPr>
  <p:slideViewPr>
    <p:cSldViewPr snapToGrid="0">
      <p:cViewPr varScale="1">
        <p:scale>
          <a:sx n="66" d="100"/>
          <a:sy n="66" d="100"/>
        </p:scale>
        <p:origin x="103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pPr/>
              <a:t>1/23/2026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74041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pPr/>
              <a:t>1/23/2026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859324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165100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364646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7533613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204108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pPr/>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7199520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pPr/>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460044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pPr/>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08810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pPr/>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78174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pPr/>
              <a:t>1/23/2026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7514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pPr/>
              <a:t>1/23/2026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59729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pPr/>
              <a:t>1/23/2026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26659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pPr/>
              <a:t>1/23/2026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9339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pPr/>
              <a:t>1/23/2026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4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pPr/>
              <a:t>1/23/2026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77772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pPr/>
              <a:t>1/23/2026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83471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pPr/>
              <a:t>1/23/2026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5940404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2118689" y="2030415"/>
            <a:ext cx="7289616" cy="1021496"/>
          </a:xfrm>
        </p:spPr>
        <p:txBody>
          <a:bodyPr>
            <a:normAutofit fontScale="90000"/>
          </a:bodyPr>
          <a:lstStyle/>
          <a:p>
            <a:pPr algn="ctr"/>
            <a:br>
              <a:rPr lang="en-US" sz="3000" dirty="0">
                <a:latin typeface="Arial" panose="020B0604020202020204" pitchFamily="34" charset="0"/>
                <a:cs typeface="Arial" panose="020B0604020202020204" pitchFamily="34" charset="0"/>
              </a:rPr>
            </a:br>
            <a:br>
              <a:rPr lang="en-US" sz="3000" dirty="0">
                <a:latin typeface="Arial" panose="020B0604020202020204" pitchFamily="34" charset="0"/>
                <a:cs typeface="Arial" panose="020B0604020202020204" pitchFamily="34" charset="0"/>
              </a:rPr>
            </a:br>
            <a:r>
              <a:rPr lang="en-US" sz="3000" b="1" dirty="0" err="1">
                <a:latin typeface="Arial" panose="020B0604020202020204" pitchFamily="34" charset="0"/>
                <a:cs typeface="Arial" panose="020B0604020202020204" pitchFamily="34" charset="0"/>
              </a:rPr>
              <a:t>BookMyCourt</a:t>
            </a:r>
            <a:endParaRPr lang="en-US" sz="27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089659" y="3269897"/>
            <a:ext cx="7625945" cy="2041547"/>
          </a:xfrm>
        </p:spPr>
        <p:txBody>
          <a:bodyPr>
            <a:normAutofit fontScale="92500" lnSpcReduction="10000"/>
          </a:bodyPr>
          <a:lstStyle/>
          <a:p>
            <a:pPr algn="l"/>
            <a:r>
              <a:rPr lang="en-US" sz="2400" dirty="0">
                <a:solidFill>
                  <a:schemeClr val="tx1">
                    <a:lumMod val="85000"/>
                    <a:lumOff val="15000"/>
                  </a:schemeClr>
                </a:solidFill>
                <a:latin typeface="Arial" panose="020B0604020202020204" pitchFamily="34" charset="0"/>
                <a:cs typeface="Arial" panose="020B0604020202020204" pitchFamily="34" charset="0"/>
              </a:rPr>
              <a:t>Prepared by:</a:t>
            </a:r>
          </a:p>
          <a:p>
            <a:pPr algn="l">
              <a:spcBef>
                <a:spcPts val="0"/>
              </a:spcBef>
              <a:spcAft>
                <a:spcPts val="0"/>
              </a:spcAft>
            </a:pPr>
            <a:r>
              <a:rPr lang="en-US" sz="2400" dirty="0">
                <a:latin typeface="Arial" panose="020B0604020202020204" pitchFamily="34" charset="0"/>
                <a:cs typeface="Arial" panose="020B0604020202020204" pitchFamily="34" charset="0"/>
              </a:rPr>
              <a:t>Ridham </a:t>
            </a:r>
            <a:r>
              <a:rPr lang="en-US" sz="2400" dirty="0" err="1">
                <a:latin typeface="Arial" panose="020B0604020202020204" pitchFamily="34" charset="0"/>
                <a:cs typeface="Arial" panose="020B0604020202020204" pitchFamily="34" charset="0"/>
              </a:rPr>
              <a:t>Godhani</a:t>
            </a:r>
            <a:r>
              <a:rPr lang="en-US" sz="2400" dirty="0">
                <a:latin typeface="Arial" panose="020B0604020202020204" pitchFamily="34" charset="0"/>
                <a:cs typeface="Arial" panose="020B0604020202020204" pitchFamily="34" charset="0"/>
              </a:rPr>
              <a:t> – 92300938061</a:t>
            </a:r>
          </a:p>
          <a:p>
            <a:pPr algn="l">
              <a:spcBef>
                <a:spcPts val="0"/>
              </a:spcBef>
              <a:spcAft>
                <a:spcPts val="0"/>
              </a:spcAft>
            </a:pPr>
            <a:r>
              <a:rPr lang="en-US" sz="2400" dirty="0">
                <a:latin typeface="Arial" panose="020B0604020202020204" pitchFamily="34" charset="0"/>
                <a:cs typeface="Arial" panose="020B0604020202020204" pitchFamily="34" charset="0"/>
              </a:rPr>
              <a:t>Rishit Dabhi – 92300938078 </a:t>
            </a:r>
          </a:p>
          <a:p>
            <a:pPr algn="l">
              <a:spcBef>
                <a:spcPts val="0"/>
              </a:spcBef>
              <a:spcAft>
                <a:spcPts val="0"/>
              </a:spcAft>
            </a:pPr>
            <a:r>
              <a:rPr lang="en-US" sz="2400" dirty="0">
                <a:latin typeface="Arial" panose="020B0604020202020204" pitchFamily="34" charset="0"/>
                <a:cs typeface="Arial" panose="020B0604020202020204" pitchFamily="34" charset="0"/>
              </a:rPr>
              <a:t>Divy </a:t>
            </a:r>
            <a:r>
              <a:rPr lang="en-US" sz="2400" dirty="0" err="1">
                <a:latin typeface="Arial" panose="020B0604020202020204" pitchFamily="34" charset="0"/>
                <a:cs typeface="Arial" panose="020B0604020202020204" pitchFamily="34" charset="0"/>
              </a:rPr>
              <a:t>Dadhania</a:t>
            </a:r>
            <a:r>
              <a:rPr lang="en-US" sz="2400" dirty="0">
                <a:latin typeface="Arial" panose="020B0604020202020204" pitchFamily="34" charset="0"/>
                <a:cs typeface="Arial" panose="020B0604020202020204" pitchFamily="34" charset="0"/>
              </a:rPr>
              <a:t> – 92300938079</a:t>
            </a:r>
          </a:p>
          <a:p>
            <a:pPr algn="l">
              <a:spcBef>
                <a:spcPts val="0"/>
              </a:spcBef>
              <a:spcAft>
                <a:spcPts val="0"/>
              </a:spcAft>
            </a:pPr>
            <a:r>
              <a:rPr lang="en-US" sz="2400" dirty="0">
                <a:latin typeface="Arial" panose="020B0604020202020204" pitchFamily="34" charset="0"/>
                <a:cs typeface="Arial" panose="020B0604020202020204" pitchFamily="34" charset="0"/>
              </a:rPr>
              <a:t>Dev Thakar – 92300938081 </a:t>
            </a:r>
          </a:p>
          <a:p>
            <a:pPr algn="l">
              <a:spcBef>
                <a:spcPts val="0"/>
              </a:spcBef>
              <a:spcAft>
                <a:spcPts val="0"/>
              </a:spcAft>
            </a:pPr>
            <a:r>
              <a:rPr lang="en-US" sz="2400" dirty="0">
                <a:latin typeface="Arial" panose="020B0604020202020204" pitchFamily="34" charset="0"/>
                <a:cs typeface="Arial" panose="020B0604020202020204" pitchFamily="34" charset="0"/>
              </a:rPr>
              <a:t>Trushal Sarvaiya – 92300938101</a:t>
            </a:r>
            <a:endParaRPr lang="en-US" sz="2400" dirty="0">
              <a:solidFill>
                <a:schemeClr val="tx1">
                  <a:lumMod val="85000"/>
                  <a:lumOff val="15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12210B8-E388-E00E-99BB-73CA2FA9C2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21" y="192803"/>
            <a:ext cx="3740398" cy="1285122"/>
          </a:xfrm>
          <a:prstGeom prst="rect">
            <a:avLst/>
          </a:prstGeom>
          <a:noFill/>
          <a:ln>
            <a:noFill/>
          </a:ln>
        </p:spPr>
      </p:pic>
      <p:sp>
        <p:nvSpPr>
          <p:cNvPr id="11" name="TextBox 10">
            <a:extLst>
              <a:ext uri="{FF2B5EF4-FFF2-40B4-BE49-F238E27FC236}">
                <a16:creationId xmlns:a16="http://schemas.microsoft.com/office/drawing/2014/main" id="{778097D5-0EE3-0B79-8A75-E31F5A9D6DD1}"/>
              </a:ext>
            </a:extLst>
          </p:cNvPr>
          <p:cNvSpPr txBox="1"/>
          <p:nvPr/>
        </p:nvSpPr>
        <p:spPr>
          <a:xfrm>
            <a:off x="6499552" y="129044"/>
            <a:ext cx="5613627" cy="1456809"/>
          </a:xfrm>
          <a:prstGeom prst="rect">
            <a:avLst/>
          </a:prstGeom>
          <a:noFill/>
        </p:spPr>
        <p:txBody>
          <a:bodyPr wrap="square">
            <a:spAutoFit/>
          </a:bodyPr>
          <a:lstStyle/>
          <a:p>
            <a:pPr algn="r" rtl="0">
              <a:spcBef>
                <a:spcPts val="1000"/>
              </a:spcBef>
              <a:buNone/>
            </a:pPr>
            <a:br>
              <a:rPr lang="en-US" b="0" dirty="0">
                <a:effectLst/>
                <a:latin typeface="Arial" panose="020B0604020202020204" pitchFamily="34" charset="0"/>
                <a:cs typeface="Arial" panose="020B0604020202020204" pitchFamily="34" charset="0"/>
              </a:rPr>
            </a:br>
            <a:r>
              <a:rPr lang="en-US" sz="1800" b="1" i="0" u="none" strike="noStrike" dirty="0">
                <a:solidFill>
                  <a:srgbClr val="000000"/>
                </a:solidFill>
                <a:effectLst/>
                <a:latin typeface="Arial" panose="020B0604020202020204" pitchFamily="34" charset="0"/>
                <a:cs typeface="Arial" panose="020B0604020202020204" pitchFamily="34" charset="0"/>
              </a:rPr>
              <a:t>MARWADI UNIVERSITY </a:t>
            </a:r>
            <a:endParaRPr lang="en-US" b="0" dirty="0">
              <a:effectLst/>
              <a:latin typeface="Arial" panose="020B0604020202020204" pitchFamily="34" charset="0"/>
              <a:cs typeface="Arial" panose="020B0604020202020204" pitchFamily="34" charset="0"/>
            </a:endParaRPr>
          </a:p>
          <a:p>
            <a:pPr algn="r" rtl="0">
              <a:spcBef>
                <a:spcPts val="1000"/>
              </a:spcBef>
              <a:buNone/>
            </a:pPr>
            <a:r>
              <a:rPr lang="en-US" sz="1800" b="1" i="0" u="none" strike="noStrike" dirty="0">
                <a:solidFill>
                  <a:srgbClr val="000000"/>
                </a:solidFill>
                <a:effectLst/>
                <a:latin typeface="Arial" panose="020B0604020202020204" pitchFamily="34" charset="0"/>
                <a:cs typeface="Arial" panose="020B0604020202020204" pitchFamily="34" charset="0"/>
              </a:rPr>
              <a:t>FACULTY OF DIPLOMA STUDIES</a:t>
            </a:r>
            <a:endParaRPr lang="en-US" b="0" dirty="0">
              <a:effectLst/>
              <a:latin typeface="Arial" panose="020B0604020202020204" pitchFamily="34" charset="0"/>
              <a:cs typeface="Arial" panose="020B0604020202020204" pitchFamily="34" charset="0"/>
            </a:endParaRPr>
          </a:p>
          <a:p>
            <a:pPr algn="r" rtl="0">
              <a:spcBef>
                <a:spcPts val="1000"/>
              </a:spcBef>
              <a:buNone/>
            </a:pPr>
            <a:r>
              <a:rPr lang="en-US" sz="1800" b="1" i="0" u="none" strike="noStrike" dirty="0">
                <a:solidFill>
                  <a:srgbClr val="000000"/>
                </a:solidFill>
                <a:effectLst/>
                <a:latin typeface="Arial" panose="020B0604020202020204" pitchFamily="34" charset="0"/>
                <a:cs typeface="Arial" panose="020B0604020202020204" pitchFamily="34" charset="0"/>
              </a:rPr>
              <a:t>COMPUTER ENGINEERING DEPARTMENT</a:t>
            </a:r>
            <a:endParaRPr lang="en-US" b="0" dirty="0">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B6BB85F-6B0F-37E4-8B35-D3B55ECDE84A}"/>
              </a:ext>
            </a:extLst>
          </p:cNvPr>
          <p:cNvSpPr txBox="1"/>
          <p:nvPr/>
        </p:nvSpPr>
        <p:spPr>
          <a:xfrm>
            <a:off x="0" y="4903892"/>
            <a:ext cx="3740398" cy="774571"/>
          </a:xfrm>
          <a:prstGeom prst="rect">
            <a:avLst/>
          </a:prstGeom>
          <a:noFill/>
        </p:spPr>
        <p:txBody>
          <a:bodyPr wrap="square">
            <a:spAutoFit/>
          </a:bodyPr>
          <a:lstStyle/>
          <a:p>
            <a:pPr rtl="0">
              <a:spcBef>
                <a:spcPts val="1000"/>
              </a:spcBef>
              <a:buNone/>
            </a:pPr>
            <a:r>
              <a:rPr lang="en-US" b="1" dirty="0">
                <a:solidFill>
                  <a:srgbClr val="000000"/>
                </a:solidFill>
                <a:latin typeface="Arial" panose="020B0604020202020204" pitchFamily="34" charset="0"/>
              </a:rPr>
              <a:t>SEMESTER : </a:t>
            </a:r>
            <a:r>
              <a:rPr lang="en-US" sz="1800" b="1" i="0" u="none" strike="noStrike" dirty="0">
                <a:solidFill>
                  <a:srgbClr val="000000"/>
                </a:solidFill>
                <a:effectLst/>
                <a:latin typeface="Arial" panose="020B0604020202020204" pitchFamily="34" charset="0"/>
              </a:rPr>
              <a:t> 6      </a:t>
            </a:r>
            <a:endParaRPr lang="en-US" b="0" dirty="0">
              <a:effectLst/>
            </a:endParaRPr>
          </a:p>
          <a:p>
            <a:pPr rtl="0">
              <a:spcBef>
                <a:spcPts val="1000"/>
              </a:spcBef>
              <a:buNone/>
            </a:pPr>
            <a:r>
              <a:rPr lang="en-US" sz="1800" b="1" i="0" u="none" strike="noStrike" dirty="0">
                <a:solidFill>
                  <a:srgbClr val="000000"/>
                </a:solidFill>
                <a:effectLst/>
                <a:latin typeface="Arial" panose="020B0604020202020204" pitchFamily="34" charset="0"/>
              </a:rPr>
              <a:t>Project Review - 4</a:t>
            </a:r>
            <a:endParaRPr lang="en-US" b="0" dirty="0">
              <a:effectLst/>
            </a:endParaRPr>
          </a:p>
        </p:txBody>
      </p:sp>
      <p:sp>
        <p:nvSpPr>
          <p:cNvPr id="15" name="TextBox 14">
            <a:extLst>
              <a:ext uri="{FF2B5EF4-FFF2-40B4-BE49-F238E27FC236}">
                <a16:creationId xmlns:a16="http://schemas.microsoft.com/office/drawing/2014/main" id="{EE8700FD-109C-DE26-C363-A75C144BD4F6}"/>
              </a:ext>
            </a:extLst>
          </p:cNvPr>
          <p:cNvSpPr txBox="1"/>
          <p:nvPr/>
        </p:nvSpPr>
        <p:spPr>
          <a:xfrm>
            <a:off x="5763497" y="5529431"/>
            <a:ext cx="3848335" cy="836126"/>
          </a:xfrm>
          <a:prstGeom prst="rect">
            <a:avLst/>
          </a:prstGeom>
          <a:noFill/>
        </p:spPr>
        <p:txBody>
          <a:bodyPr wrap="square">
            <a:spAutoFit/>
          </a:bodyPr>
          <a:lstStyle/>
          <a:p>
            <a:pPr rtl="0">
              <a:spcBef>
                <a:spcPts val="1000"/>
              </a:spcBef>
              <a:buNone/>
            </a:pPr>
            <a:r>
              <a:rPr lang="en-US" sz="2000" b="1" i="0" u="none" strike="noStrike" dirty="0">
                <a:solidFill>
                  <a:srgbClr val="000000"/>
                </a:solidFill>
                <a:effectLst/>
                <a:latin typeface="Arial" panose="020B0604020202020204" pitchFamily="34" charset="0"/>
                <a:cs typeface="Arial" panose="020B0604020202020204" pitchFamily="34" charset="0"/>
              </a:rPr>
              <a:t>Guided by:</a:t>
            </a:r>
          </a:p>
          <a:p>
            <a:pPr rtl="0">
              <a:spcBef>
                <a:spcPts val="1000"/>
              </a:spcBef>
              <a:buNone/>
            </a:pPr>
            <a:r>
              <a:rPr lang="en-US" sz="2000" b="1" dirty="0">
                <a:solidFill>
                  <a:srgbClr val="000000"/>
                </a:solidFill>
                <a:latin typeface="Arial" panose="020B0604020202020204" pitchFamily="34" charset="0"/>
                <a:cs typeface="Arial" panose="020B0604020202020204" pitchFamily="34" charset="0"/>
              </a:rPr>
              <a:t>PROF. KHUSHBOO MARWADI </a:t>
            </a:r>
            <a:endParaRPr lang="en-US" sz="2000" b="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80A8108-EF3A-0E64-8BCF-82B626CBA2A9}"/>
              </a:ext>
            </a:extLst>
          </p:cNvPr>
          <p:cNvSpPr txBox="1"/>
          <p:nvPr/>
        </p:nvSpPr>
        <p:spPr>
          <a:xfrm>
            <a:off x="3966363" y="235213"/>
            <a:ext cx="8225637" cy="369332"/>
          </a:xfrm>
          <a:prstGeom prst="rect">
            <a:avLst/>
          </a:prstGeom>
          <a:noFill/>
        </p:spPr>
        <p:txBody>
          <a:bodyPr wrap="square">
            <a:spAutoFit/>
          </a:bodyPr>
          <a:lstStyle/>
          <a:p>
            <a:r>
              <a:rPr lang="en-IN" dirty="0">
                <a:latin typeface="Arial" panose="020B0604020202020204" pitchFamily="34" charset="0"/>
                <a:ea typeface="Calibri" panose="020F0502020204030204" pitchFamily="34" charset="0"/>
                <a:cs typeface="Arial" panose="020B0604020202020204" pitchFamily="34" charset="0"/>
              </a:rPr>
              <a:t>Figure 1.3.2 Admin Activity Diagram </a:t>
            </a:r>
          </a:p>
        </p:txBody>
      </p:sp>
      <p:pic>
        <p:nvPicPr>
          <p:cNvPr id="3" name="Picture 2">
            <a:extLst>
              <a:ext uri="{FF2B5EF4-FFF2-40B4-BE49-F238E27FC236}">
                <a16:creationId xmlns:a16="http://schemas.microsoft.com/office/drawing/2014/main" id="{47CD7A7C-F48A-7BC4-7C9E-82D3CF8D5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432" y="664607"/>
            <a:ext cx="2727157" cy="5958180"/>
          </a:xfrm>
          <a:prstGeom prst="rect">
            <a:avLst/>
          </a:prstGeom>
        </p:spPr>
      </p:pic>
    </p:spTree>
    <p:extLst>
      <p:ext uri="{BB962C8B-B14F-4D97-AF65-F5344CB8AC3E}">
        <p14:creationId xmlns:p14="http://schemas.microsoft.com/office/powerpoint/2010/main" val="83074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D4C6A2-9ED6-7027-9187-EF9D9EF0166D}"/>
              </a:ext>
            </a:extLst>
          </p:cNvPr>
          <p:cNvSpPr txBox="1"/>
          <p:nvPr/>
        </p:nvSpPr>
        <p:spPr>
          <a:xfrm>
            <a:off x="4586373" y="197889"/>
            <a:ext cx="4875980" cy="369332"/>
          </a:xfrm>
          <a:prstGeom prst="rect">
            <a:avLst/>
          </a:prstGeom>
          <a:noFill/>
        </p:spPr>
        <p:txBody>
          <a:bodyPr wrap="square" rtlCol="0">
            <a:spAutoFit/>
          </a:bodyPr>
          <a:lstStyle/>
          <a:p>
            <a:r>
              <a:rPr lang="en-IN" dirty="0">
                <a:latin typeface="Arial" panose="020B0604020202020204" pitchFamily="34" charset="0"/>
                <a:ea typeface="Calibri" panose="020F0502020204030204" pitchFamily="34" charset="0"/>
                <a:cs typeface="Arial" panose="020B0604020202020204" pitchFamily="34" charset="0"/>
              </a:rPr>
              <a:t>Figure 1.4 Sequence Diagram</a:t>
            </a:r>
          </a:p>
        </p:txBody>
      </p:sp>
      <p:pic>
        <p:nvPicPr>
          <p:cNvPr id="4" name="Picture 3">
            <a:extLst>
              <a:ext uri="{FF2B5EF4-FFF2-40B4-BE49-F238E27FC236}">
                <a16:creationId xmlns:a16="http://schemas.microsoft.com/office/drawing/2014/main" id="{AC60C0B5-2353-E07D-32F6-CDC6367A0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767" y="805363"/>
            <a:ext cx="8153347" cy="5854748"/>
          </a:xfrm>
          <a:prstGeom prst="rect">
            <a:avLst/>
          </a:prstGeom>
        </p:spPr>
      </p:pic>
    </p:spTree>
    <p:extLst>
      <p:ext uri="{BB962C8B-B14F-4D97-AF65-F5344CB8AC3E}">
        <p14:creationId xmlns:p14="http://schemas.microsoft.com/office/powerpoint/2010/main" val="3174352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B37905-A5D2-50AA-D589-84A5F6860C11}"/>
              </a:ext>
            </a:extLst>
          </p:cNvPr>
          <p:cNvSpPr txBox="1"/>
          <p:nvPr/>
        </p:nvSpPr>
        <p:spPr>
          <a:xfrm>
            <a:off x="5354140" y="461326"/>
            <a:ext cx="7200000" cy="369332"/>
          </a:xfrm>
          <a:prstGeom prst="rect">
            <a:avLst/>
          </a:prstGeom>
          <a:noFill/>
        </p:spPr>
        <p:txBody>
          <a:bodyPr wrap="square" rtlCol="0">
            <a:spAutoFit/>
          </a:bodyPr>
          <a:lstStyle/>
          <a:p>
            <a:r>
              <a:rPr lang="en-US" dirty="0">
                <a:latin typeface="Arial" panose="020B0604020202020204" pitchFamily="34" charset="0"/>
                <a:ea typeface="Calibri" panose="020F0502020204030204" pitchFamily="34" charset="0"/>
                <a:cs typeface="Arial" panose="020B0604020202020204" pitchFamily="34" charset="0"/>
              </a:rPr>
              <a:t>Figure 1.5 DFD Diagram (Level 0)</a:t>
            </a:r>
            <a:endParaRPr lang="en-IN"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D35CFBE-732B-6CC5-9A72-064D78CF7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042" y="830658"/>
            <a:ext cx="8165432" cy="5313468"/>
          </a:xfrm>
          <a:prstGeom prst="rect">
            <a:avLst/>
          </a:prstGeom>
        </p:spPr>
      </p:pic>
    </p:spTree>
    <p:extLst>
      <p:ext uri="{BB962C8B-B14F-4D97-AF65-F5344CB8AC3E}">
        <p14:creationId xmlns:p14="http://schemas.microsoft.com/office/powerpoint/2010/main" val="1311038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7E385-80DC-290D-7EFA-985EDC2F17C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21C1131-C6F3-DD52-8853-C417D7AC76E9}"/>
              </a:ext>
            </a:extLst>
          </p:cNvPr>
          <p:cNvSpPr txBox="1"/>
          <p:nvPr/>
        </p:nvSpPr>
        <p:spPr>
          <a:xfrm>
            <a:off x="4309112" y="191919"/>
            <a:ext cx="7200000" cy="369332"/>
          </a:xfrm>
          <a:prstGeom prst="rect">
            <a:avLst/>
          </a:prstGeom>
          <a:noFill/>
        </p:spPr>
        <p:txBody>
          <a:bodyPr wrap="square" rtlCol="0">
            <a:spAutoFit/>
          </a:bodyPr>
          <a:lstStyle/>
          <a:p>
            <a:r>
              <a:rPr lang="en-US" dirty="0">
                <a:latin typeface="Arial" panose="020B0604020202020204" pitchFamily="34" charset="0"/>
                <a:ea typeface="Calibri" panose="020F0502020204030204" pitchFamily="34" charset="0"/>
                <a:cs typeface="Arial" panose="020B0604020202020204" pitchFamily="34" charset="0"/>
              </a:rPr>
              <a:t>Figure 1.6 DFD Diagram (Level 1)</a:t>
            </a:r>
            <a:endParaRPr lang="en-IN"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5459BDD-A802-3CF1-9E53-5FA2E311E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245" y="1107657"/>
            <a:ext cx="6677025" cy="4867275"/>
          </a:xfrm>
          <a:prstGeom prst="rect">
            <a:avLst/>
          </a:prstGeom>
        </p:spPr>
      </p:pic>
    </p:spTree>
    <p:extLst>
      <p:ext uri="{BB962C8B-B14F-4D97-AF65-F5344CB8AC3E}">
        <p14:creationId xmlns:p14="http://schemas.microsoft.com/office/powerpoint/2010/main" val="1739367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DBCD9-DD0F-7AFF-8CBB-CFDF9E3415E9}"/>
              </a:ext>
            </a:extLst>
          </p:cNvPr>
          <p:cNvSpPr txBox="1"/>
          <p:nvPr/>
        </p:nvSpPr>
        <p:spPr>
          <a:xfrm>
            <a:off x="3825617" y="441728"/>
            <a:ext cx="9692640" cy="369332"/>
          </a:xfrm>
          <a:prstGeom prst="rect">
            <a:avLst/>
          </a:prstGeom>
          <a:noFill/>
        </p:spPr>
        <p:txBody>
          <a:bodyPr wrap="square" rtlCol="0">
            <a:spAutoFit/>
          </a:bodyPr>
          <a:lstStyle/>
          <a:p>
            <a:r>
              <a:rPr lang="en-US" dirty="0">
                <a:latin typeface="Arial" panose="020B0604020202020204" pitchFamily="34" charset="0"/>
                <a:ea typeface="Calibri" panose="020F0502020204030204" pitchFamily="34" charset="0"/>
                <a:cs typeface="Arial" panose="020B0604020202020204" pitchFamily="34" charset="0"/>
              </a:rPr>
              <a:t>Figure 1.7 DFD Diagram  (Level 2)</a:t>
            </a:r>
            <a:endParaRPr lang="en-IN" dirty="0">
              <a:latin typeface="Arial" panose="020B060402020202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79AC1C4-99C1-D1AF-D51E-5EA7D3FC9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456" y="1090864"/>
            <a:ext cx="7365081" cy="5140742"/>
          </a:xfrm>
          <a:prstGeom prst="rect">
            <a:avLst/>
          </a:prstGeom>
        </p:spPr>
      </p:pic>
    </p:spTree>
    <p:extLst>
      <p:ext uri="{BB962C8B-B14F-4D97-AF65-F5344CB8AC3E}">
        <p14:creationId xmlns:p14="http://schemas.microsoft.com/office/powerpoint/2010/main" val="603322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085DC-4319-ED6C-37D0-3979AACF24D0}"/>
              </a:ext>
            </a:extLst>
          </p:cNvPr>
          <p:cNvSpPr txBox="1"/>
          <p:nvPr/>
        </p:nvSpPr>
        <p:spPr>
          <a:xfrm>
            <a:off x="5108635" y="160774"/>
            <a:ext cx="7762996" cy="369332"/>
          </a:xfrm>
          <a:prstGeom prst="rect">
            <a:avLst/>
          </a:prstGeom>
          <a:noFill/>
        </p:spPr>
        <p:txBody>
          <a:bodyPr wrap="square" rtlCol="0">
            <a:spAutoFit/>
          </a:bodyPr>
          <a:lstStyle/>
          <a:p>
            <a:r>
              <a:rPr lang="en-IN" dirty="0">
                <a:latin typeface="Arial" panose="020B0604020202020204" pitchFamily="34" charset="0"/>
                <a:ea typeface="Calibri" panose="020F0502020204030204" pitchFamily="34" charset="0"/>
                <a:cs typeface="Arial" panose="020B0604020202020204" pitchFamily="34" charset="0"/>
              </a:rPr>
              <a:t>Figure 1.8 Class Diagram</a:t>
            </a:r>
          </a:p>
        </p:txBody>
      </p:sp>
      <p:pic>
        <p:nvPicPr>
          <p:cNvPr id="3" name="Picture 2">
            <a:extLst>
              <a:ext uri="{FF2B5EF4-FFF2-40B4-BE49-F238E27FC236}">
                <a16:creationId xmlns:a16="http://schemas.microsoft.com/office/drawing/2014/main" id="{730E5CE3-D2AB-943F-50D0-F204E48A0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032" y="705853"/>
            <a:ext cx="4299284" cy="5991374"/>
          </a:xfrm>
          <a:prstGeom prst="rect">
            <a:avLst/>
          </a:prstGeom>
        </p:spPr>
      </p:pic>
    </p:spTree>
    <p:extLst>
      <p:ext uri="{BB962C8B-B14F-4D97-AF65-F5344CB8AC3E}">
        <p14:creationId xmlns:p14="http://schemas.microsoft.com/office/powerpoint/2010/main" val="842725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CC69819-8E7F-E06F-9B90-FE8BB46FF8B6}"/>
              </a:ext>
            </a:extLst>
          </p:cNvPr>
          <p:cNvSpPr txBox="1"/>
          <p:nvPr/>
        </p:nvSpPr>
        <p:spPr>
          <a:xfrm>
            <a:off x="5070624" y="138082"/>
            <a:ext cx="6317284" cy="369332"/>
          </a:xfrm>
          <a:prstGeom prst="rect">
            <a:avLst/>
          </a:prstGeom>
          <a:noFill/>
        </p:spPr>
        <p:txBody>
          <a:bodyPr wrap="square" rtlCol="0">
            <a:spAutoFit/>
          </a:bodyPr>
          <a:lstStyle/>
          <a:p>
            <a:r>
              <a:rPr lang="en-IN" dirty="0">
                <a:latin typeface="Arial" panose="020B0604020202020204" pitchFamily="34" charset="0"/>
                <a:ea typeface="Calibri" panose="020F0502020204030204" pitchFamily="34" charset="0"/>
                <a:cs typeface="Arial" panose="020B0604020202020204" pitchFamily="34" charset="0"/>
              </a:rPr>
              <a:t>Figure 1.9  Flowchart</a:t>
            </a:r>
          </a:p>
        </p:txBody>
      </p:sp>
      <p:pic>
        <p:nvPicPr>
          <p:cNvPr id="5" name="Picture 4">
            <a:extLst>
              <a:ext uri="{FF2B5EF4-FFF2-40B4-BE49-F238E27FC236}">
                <a16:creationId xmlns:a16="http://schemas.microsoft.com/office/drawing/2014/main" id="{F3037A89-AEAB-CD80-CB2F-DCD332A63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275" y="519112"/>
            <a:ext cx="5505450" cy="6338888"/>
          </a:xfrm>
          <a:prstGeom prst="rect">
            <a:avLst/>
          </a:prstGeom>
        </p:spPr>
      </p:pic>
    </p:spTree>
    <p:extLst>
      <p:ext uri="{BB962C8B-B14F-4D97-AF65-F5344CB8AC3E}">
        <p14:creationId xmlns:p14="http://schemas.microsoft.com/office/powerpoint/2010/main" val="2145444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849523-B3F6-DB0A-6335-21458538647C}"/>
              </a:ext>
            </a:extLst>
          </p:cNvPr>
          <p:cNvSpPr txBox="1"/>
          <p:nvPr/>
        </p:nvSpPr>
        <p:spPr>
          <a:xfrm>
            <a:off x="5190837" y="931378"/>
            <a:ext cx="2697018" cy="769441"/>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Result</a:t>
            </a:r>
          </a:p>
          <a:p>
            <a:pPr algn="ctr"/>
            <a:endParaRPr lang="en-US" sz="2000" dirty="0"/>
          </a:p>
        </p:txBody>
      </p:sp>
      <p:sp>
        <p:nvSpPr>
          <p:cNvPr id="7" name="TextBox 6">
            <a:extLst>
              <a:ext uri="{FF2B5EF4-FFF2-40B4-BE49-F238E27FC236}">
                <a16:creationId xmlns:a16="http://schemas.microsoft.com/office/drawing/2014/main" id="{73803EC0-8262-D8E9-51A4-6CD963227FDD}"/>
              </a:ext>
            </a:extLst>
          </p:cNvPr>
          <p:cNvSpPr txBox="1"/>
          <p:nvPr/>
        </p:nvSpPr>
        <p:spPr>
          <a:xfrm>
            <a:off x="4447309" y="1485351"/>
            <a:ext cx="4184073" cy="369332"/>
          </a:xfrm>
          <a:prstGeom prst="rect">
            <a:avLst/>
          </a:prstGeom>
          <a:noFill/>
        </p:spPr>
        <p:txBody>
          <a:bodyPr wrap="square" rtlCol="0">
            <a:spAutoFit/>
          </a:bodyPr>
          <a:lstStyle/>
          <a:p>
            <a:pPr algn="ctr"/>
            <a:r>
              <a:rPr lang="en-IN" dirty="0"/>
              <a:t>HOMEPAGE</a:t>
            </a:r>
          </a:p>
        </p:txBody>
      </p:sp>
      <p:pic>
        <p:nvPicPr>
          <p:cNvPr id="8" name="Picture 7">
            <a:extLst>
              <a:ext uri="{FF2B5EF4-FFF2-40B4-BE49-F238E27FC236}">
                <a16:creationId xmlns:a16="http://schemas.microsoft.com/office/drawing/2014/main" id="{DA07008A-06C7-6A30-5DD4-1968F0DDC101}"/>
              </a:ext>
            </a:extLst>
          </p:cNvPr>
          <p:cNvPicPr>
            <a:picLocks noChangeAspect="1"/>
          </p:cNvPicPr>
          <p:nvPr/>
        </p:nvPicPr>
        <p:blipFill>
          <a:blip r:embed="rId2"/>
          <a:stretch>
            <a:fillRect/>
          </a:stretch>
        </p:blipFill>
        <p:spPr>
          <a:xfrm>
            <a:off x="2307770" y="2014340"/>
            <a:ext cx="9658061" cy="4577355"/>
          </a:xfrm>
          <a:prstGeom prst="rect">
            <a:avLst/>
          </a:prstGeom>
        </p:spPr>
      </p:pic>
    </p:spTree>
    <p:extLst>
      <p:ext uri="{BB962C8B-B14F-4D97-AF65-F5344CB8AC3E}">
        <p14:creationId xmlns:p14="http://schemas.microsoft.com/office/powerpoint/2010/main" val="2758903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77788D-BB3B-CE50-7D5A-198E0F154D0D}"/>
              </a:ext>
            </a:extLst>
          </p:cNvPr>
          <p:cNvPicPr>
            <a:picLocks noChangeAspect="1"/>
          </p:cNvPicPr>
          <p:nvPr/>
        </p:nvPicPr>
        <p:blipFill>
          <a:blip r:embed="rId2"/>
          <a:stretch>
            <a:fillRect/>
          </a:stretch>
        </p:blipFill>
        <p:spPr>
          <a:xfrm>
            <a:off x="1980716" y="457593"/>
            <a:ext cx="9616198" cy="5899666"/>
          </a:xfrm>
          <a:prstGeom prst="rect">
            <a:avLst/>
          </a:prstGeom>
        </p:spPr>
      </p:pic>
    </p:spTree>
    <p:extLst>
      <p:ext uri="{BB962C8B-B14F-4D97-AF65-F5344CB8AC3E}">
        <p14:creationId xmlns:p14="http://schemas.microsoft.com/office/powerpoint/2010/main" val="4017347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47AC9F-754C-68F3-CC8A-40AE2488058E}"/>
              </a:ext>
            </a:extLst>
          </p:cNvPr>
          <p:cNvPicPr>
            <a:picLocks noChangeAspect="1"/>
          </p:cNvPicPr>
          <p:nvPr/>
        </p:nvPicPr>
        <p:blipFill>
          <a:blip r:embed="rId2"/>
          <a:stretch>
            <a:fillRect/>
          </a:stretch>
        </p:blipFill>
        <p:spPr>
          <a:xfrm>
            <a:off x="2542679" y="399627"/>
            <a:ext cx="7457664" cy="5986785"/>
          </a:xfrm>
          <a:prstGeom prst="rect">
            <a:avLst/>
          </a:prstGeom>
        </p:spPr>
      </p:pic>
    </p:spTree>
    <p:extLst>
      <p:ext uri="{BB962C8B-B14F-4D97-AF65-F5344CB8AC3E}">
        <p14:creationId xmlns:p14="http://schemas.microsoft.com/office/powerpoint/2010/main" val="52382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F07B606-6BB6-73D0-E404-36C014E2F580}"/>
              </a:ext>
            </a:extLst>
          </p:cNvPr>
          <p:cNvSpPr txBox="1"/>
          <p:nvPr/>
        </p:nvSpPr>
        <p:spPr>
          <a:xfrm>
            <a:off x="3676207" y="1920895"/>
            <a:ext cx="7275330" cy="3016210"/>
          </a:xfrm>
          <a:prstGeom prst="rect">
            <a:avLst/>
          </a:prstGeom>
          <a:noFill/>
        </p:spPr>
        <p:txBody>
          <a:bodyPr wrap="square">
            <a:spAutoFit/>
          </a:bodyPr>
          <a:lstStyle/>
          <a:p>
            <a:endParaRPr lang="en-US"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200" dirty="0">
                <a:latin typeface="Arial" panose="020B0604020202020204" pitchFamily="34" charset="0"/>
                <a:cs typeface="Arial" panose="020B0604020202020204" pitchFamily="34" charset="0"/>
              </a:rPr>
              <a:t>Acknowledgement</a:t>
            </a:r>
          </a:p>
          <a:p>
            <a:pPr marL="342900" indent="-342900">
              <a:buFont typeface="Wingdings" panose="05000000000000000000" pitchFamily="2" charset="2"/>
              <a:buChar char="Ø"/>
            </a:pPr>
            <a:r>
              <a:rPr lang="en-US" sz="2200" dirty="0">
                <a:latin typeface="Arial" panose="020B0604020202020204" pitchFamily="34" charset="0"/>
                <a:cs typeface="Arial" panose="020B0604020202020204" pitchFamily="34" charset="0"/>
              </a:rPr>
              <a:t>Aim / Objectives</a:t>
            </a:r>
          </a:p>
          <a:p>
            <a:pPr marL="342900" indent="-342900">
              <a:buFont typeface="Wingdings" panose="05000000000000000000" pitchFamily="2" charset="2"/>
              <a:buChar char="Ø"/>
            </a:pPr>
            <a:r>
              <a:rPr lang="en-US" sz="2200" dirty="0">
                <a:latin typeface="Arial" panose="020B0604020202020204" pitchFamily="34" charset="0"/>
                <a:cs typeface="Arial" panose="020B0604020202020204" pitchFamily="34" charset="0"/>
              </a:rPr>
              <a:t>Specific Requirements(Software/Hardware)</a:t>
            </a:r>
          </a:p>
          <a:p>
            <a:pPr marL="342900" indent="-342900">
              <a:buFont typeface="Wingdings" panose="05000000000000000000" pitchFamily="2" charset="2"/>
              <a:buChar char="Ø"/>
            </a:pPr>
            <a:r>
              <a:rPr lang="en-US" sz="2200" dirty="0">
                <a:latin typeface="Arial" panose="020B0604020202020204" pitchFamily="34" charset="0"/>
                <a:cs typeface="Arial" panose="020B0604020202020204" pitchFamily="34" charset="0"/>
              </a:rPr>
              <a:t>System Design(Diagrams) </a:t>
            </a:r>
          </a:p>
          <a:p>
            <a:pPr marL="342900" indent="-342900">
              <a:buFont typeface="Wingdings" panose="05000000000000000000" pitchFamily="2" charset="2"/>
              <a:buChar char="Ø"/>
            </a:pPr>
            <a:r>
              <a:rPr lang="en-US" sz="2200" dirty="0">
                <a:latin typeface="Arial" panose="020B0604020202020204" pitchFamily="34" charset="0"/>
                <a:cs typeface="Arial" panose="020B0604020202020204" pitchFamily="34" charset="0"/>
              </a:rPr>
              <a:t>Result</a:t>
            </a:r>
          </a:p>
          <a:p>
            <a:pPr marL="342900" indent="-342900">
              <a:buFont typeface="Wingdings" panose="05000000000000000000" pitchFamily="2" charset="2"/>
              <a:buChar char="Ø"/>
            </a:pPr>
            <a:r>
              <a:rPr lang="en-US" sz="2200" dirty="0">
                <a:latin typeface="Arial" panose="020B0604020202020204" pitchFamily="34" charset="0"/>
                <a:cs typeface="Arial" panose="020B0604020202020204" pitchFamily="34" charset="0"/>
              </a:rPr>
              <a:t>Conclusion</a:t>
            </a:r>
          </a:p>
          <a:p>
            <a:pPr marL="342900" indent="-342900">
              <a:buFont typeface="Wingdings" panose="05000000000000000000" pitchFamily="2" charset="2"/>
              <a:buChar char="Ø"/>
            </a:pPr>
            <a:endParaRPr lang="en-US" sz="22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4B69CF7-A9FC-1123-51F1-88D0361E0A2C}"/>
              </a:ext>
            </a:extLst>
          </p:cNvPr>
          <p:cNvSpPr txBox="1"/>
          <p:nvPr/>
        </p:nvSpPr>
        <p:spPr>
          <a:xfrm>
            <a:off x="3676207" y="937069"/>
            <a:ext cx="6097772" cy="523220"/>
          </a:xfrm>
          <a:prstGeom prst="rect">
            <a:avLst/>
          </a:prstGeom>
          <a:noFill/>
        </p:spPr>
        <p:txBody>
          <a:bodyPr wrap="square">
            <a:spAutoFit/>
          </a:bodyPr>
          <a:lstStyle/>
          <a:p>
            <a:pPr algn="ctr"/>
            <a:r>
              <a:rPr lang="en-US" sz="2800" dirty="0">
                <a:latin typeface="Arial" panose="020B0604020202020204" pitchFamily="34" charset="0"/>
                <a:cs typeface="Arial" panose="020B0604020202020204" pitchFamily="34" charset="0"/>
              </a:rPr>
              <a:t>CONTENT</a:t>
            </a: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52E383-5E0E-A6D5-CA8A-C60B451450B0}"/>
              </a:ext>
            </a:extLst>
          </p:cNvPr>
          <p:cNvPicPr>
            <a:picLocks noChangeAspect="1"/>
          </p:cNvPicPr>
          <p:nvPr/>
        </p:nvPicPr>
        <p:blipFill>
          <a:blip r:embed="rId2"/>
          <a:stretch>
            <a:fillRect/>
          </a:stretch>
        </p:blipFill>
        <p:spPr>
          <a:xfrm>
            <a:off x="1584793" y="413475"/>
            <a:ext cx="10079066" cy="4985839"/>
          </a:xfrm>
          <a:prstGeom prst="rect">
            <a:avLst/>
          </a:prstGeom>
        </p:spPr>
      </p:pic>
    </p:spTree>
    <p:extLst>
      <p:ext uri="{BB962C8B-B14F-4D97-AF65-F5344CB8AC3E}">
        <p14:creationId xmlns:p14="http://schemas.microsoft.com/office/powerpoint/2010/main" val="3890605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EEC36-8E9A-3B72-C45E-F0CF48D97790}"/>
              </a:ext>
            </a:extLst>
          </p:cNvPr>
          <p:cNvSpPr txBox="1"/>
          <p:nvPr/>
        </p:nvSpPr>
        <p:spPr>
          <a:xfrm>
            <a:off x="4600426" y="849086"/>
            <a:ext cx="4525819" cy="369332"/>
          </a:xfrm>
          <a:prstGeom prst="rect">
            <a:avLst/>
          </a:prstGeom>
          <a:noFill/>
        </p:spPr>
        <p:txBody>
          <a:bodyPr wrap="square" rtlCol="0">
            <a:spAutoFit/>
          </a:bodyPr>
          <a:lstStyle/>
          <a:p>
            <a:pPr algn="ctr"/>
            <a:r>
              <a:rPr lang="en-IN" dirty="0"/>
              <a:t>USER DASHBOARD</a:t>
            </a:r>
          </a:p>
        </p:txBody>
      </p:sp>
      <p:pic>
        <p:nvPicPr>
          <p:cNvPr id="5" name="Picture 4">
            <a:extLst>
              <a:ext uri="{FF2B5EF4-FFF2-40B4-BE49-F238E27FC236}">
                <a16:creationId xmlns:a16="http://schemas.microsoft.com/office/drawing/2014/main" id="{50EC6202-4C6D-19FB-D7FA-1EA0D1BC8D0E}"/>
              </a:ext>
            </a:extLst>
          </p:cNvPr>
          <p:cNvPicPr>
            <a:picLocks noChangeAspect="1"/>
          </p:cNvPicPr>
          <p:nvPr/>
        </p:nvPicPr>
        <p:blipFill>
          <a:blip r:embed="rId2"/>
          <a:stretch>
            <a:fillRect/>
          </a:stretch>
        </p:blipFill>
        <p:spPr>
          <a:xfrm>
            <a:off x="1853986" y="1502077"/>
            <a:ext cx="10134814" cy="4506837"/>
          </a:xfrm>
          <a:prstGeom prst="rect">
            <a:avLst/>
          </a:prstGeom>
        </p:spPr>
      </p:pic>
    </p:spTree>
    <p:extLst>
      <p:ext uri="{BB962C8B-B14F-4D97-AF65-F5344CB8AC3E}">
        <p14:creationId xmlns:p14="http://schemas.microsoft.com/office/powerpoint/2010/main" val="490591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6B4890-06F7-373D-AB91-3C408955397A}"/>
              </a:ext>
            </a:extLst>
          </p:cNvPr>
          <p:cNvPicPr>
            <a:picLocks noChangeAspect="1"/>
          </p:cNvPicPr>
          <p:nvPr/>
        </p:nvPicPr>
        <p:blipFill>
          <a:blip r:embed="rId2"/>
          <a:stretch>
            <a:fillRect/>
          </a:stretch>
        </p:blipFill>
        <p:spPr>
          <a:xfrm>
            <a:off x="1582056" y="332943"/>
            <a:ext cx="10304109" cy="5705000"/>
          </a:xfrm>
          <a:prstGeom prst="rect">
            <a:avLst/>
          </a:prstGeom>
        </p:spPr>
      </p:pic>
    </p:spTree>
    <p:extLst>
      <p:ext uri="{BB962C8B-B14F-4D97-AF65-F5344CB8AC3E}">
        <p14:creationId xmlns:p14="http://schemas.microsoft.com/office/powerpoint/2010/main" val="748679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0D6397-7FE3-5229-627C-0DD4EF06CE5C}"/>
              </a:ext>
            </a:extLst>
          </p:cNvPr>
          <p:cNvPicPr>
            <a:picLocks noChangeAspect="1"/>
          </p:cNvPicPr>
          <p:nvPr/>
        </p:nvPicPr>
        <p:blipFill>
          <a:blip r:embed="rId2"/>
          <a:stretch>
            <a:fillRect/>
          </a:stretch>
        </p:blipFill>
        <p:spPr>
          <a:xfrm>
            <a:off x="1901371" y="860111"/>
            <a:ext cx="10101943" cy="4936261"/>
          </a:xfrm>
          <a:prstGeom prst="rect">
            <a:avLst/>
          </a:prstGeom>
        </p:spPr>
      </p:pic>
    </p:spTree>
    <p:extLst>
      <p:ext uri="{BB962C8B-B14F-4D97-AF65-F5344CB8AC3E}">
        <p14:creationId xmlns:p14="http://schemas.microsoft.com/office/powerpoint/2010/main" val="4022986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C79C6E-4D2B-7124-64A9-565D01341002}"/>
              </a:ext>
            </a:extLst>
          </p:cNvPr>
          <p:cNvPicPr>
            <a:picLocks noChangeAspect="1"/>
          </p:cNvPicPr>
          <p:nvPr/>
        </p:nvPicPr>
        <p:blipFill>
          <a:blip r:embed="rId2"/>
          <a:stretch>
            <a:fillRect/>
          </a:stretch>
        </p:blipFill>
        <p:spPr>
          <a:xfrm>
            <a:off x="3628572" y="213250"/>
            <a:ext cx="5515428" cy="6431499"/>
          </a:xfrm>
          <a:prstGeom prst="rect">
            <a:avLst/>
          </a:prstGeom>
        </p:spPr>
      </p:pic>
    </p:spTree>
    <p:extLst>
      <p:ext uri="{BB962C8B-B14F-4D97-AF65-F5344CB8AC3E}">
        <p14:creationId xmlns:p14="http://schemas.microsoft.com/office/powerpoint/2010/main" val="871217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D2E32-5797-5EA8-5A4B-559F574CC626}"/>
              </a:ext>
            </a:extLst>
          </p:cNvPr>
          <p:cNvPicPr>
            <a:picLocks noChangeAspect="1"/>
          </p:cNvPicPr>
          <p:nvPr/>
        </p:nvPicPr>
        <p:blipFill>
          <a:blip r:embed="rId2"/>
          <a:stretch>
            <a:fillRect/>
          </a:stretch>
        </p:blipFill>
        <p:spPr>
          <a:xfrm>
            <a:off x="2714171" y="246743"/>
            <a:ext cx="7678058" cy="6212114"/>
          </a:xfrm>
          <a:prstGeom prst="rect">
            <a:avLst/>
          </a:prstGeom>
        </p:spPr>
      </p:pic>
    </p:spTree>
    <p:extLst>
      <p:ext uri="{BB962C8B-B14F-4D97-AF65-F5344CB8AC3E}">
        <p14:creationId xmlns:p14="http://schemas.microsoft.com/office/powerpoint/2010/main" val="527717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8637CE-A69B-ACD0-160A-8FD15B5A00EA}"/>
              </a:ext>
            </a:extLst>
          </p:cNvPr>
          <p:cNvSpPr txBox="1"/>
          <p:nvPr/>
        </p:nvSpPr>
        <p:spPr>
          <a:xfrm>
            <a:off x="3740727" y="306119"/>
            <a:ext cx="5237018" cy="369332"/>
          </a:xfrm>
          <a:prstGeom prst="rect">
            <a:avLst/>
          </a:prstGeom>
          <a:noFill/>
        </p:spPr>
        <p:txBody>
          <a:bodyPr wrap="square" rtlCol="0">
            <a:spAutoFit/>
          </a:bodyPr>
          <a:lstStyle/>
          <a:p>
            <a:pPr algn="ctr"/>
            <a:r>
              <a:rPr lang="en-IN" dirty="0"/>
              <a:t>ADMIN DASHBOARD	</a:t>
            </a:r>
          </a:p>
        </p:txBody>
      </p:sp>
      <p:pic>
        <p:nvPicPr>
          <p:cNvPr id="5" name="Picture 4">
            <a:extLst>
              <a:ext uri="{FF2B5EF4-FFF2-40B4-BE49-F238E27FC236}">
                <a16:creationId xmlns:a16="http://schemas.microsoft.com/office/drawing/2014/main" id="{796EF3B0-E87F-7EF5-1321-0F286E9EA177}"/>
              </a:ext>
            </a:extLst>
          </p:cNvPr>
          <p:cNvPicPr>
            <a:picLocks noChangeAspect="1"/>
          </p:cNvPicPr>
          <p:nvPr/>
        </p:nvPicPr>
        <p:blipFill>
          <a:blip r:embed="rId2"/>
          <a:stretch>
            <a:fillRect/>
          </a:stretch>
        </p:blipFill>
        <p:spPr>
          <a:xfrm>
            <a:off x="1665730" y="904928"/>
            <a:ext cx="10242935" cy="5045929"/>
          </a:xfrm>
          <a:prstGeom prst="rect">
            <a:avLst/>
          </a:prstGeom>
        </p:spPr>
      </p:pic>
    </p:spTree>
    <p:extLst>
      <p:ext uri="{BB962C8B-B14F-4D97-AF65-F5344CB8AC3E}">
        <p14:creationId xmlns:p14="http://schemas.microsoft.com/office/powerpoint/2010/main" val="1407138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4CCC45-7976-B838-7F2D-57E5FCCDD318}"/>
              </a:ext>
            </a:extLst>
          </p:cNvPr>
          <p:cNvPicPr>
            <a:picLocks noChangeAspect="1"/>
          </p:cNvPicPr>
          <p:nvPr/>
        </p:nvPicPr>
        <p:blipFill>
          <a:blip r:embed="rId2"/>
          <a:stretch>
            <a:fillRect/>
          </a:stretch>
        </p:blipFill>
        <p:spPr>
          <a:xfrm>
            <a:off x="1575361" y="637785"/>
            <a:ext cx="10365041" cy="4950215"/>
          </a:xfrm>
          <a:prstGeom prst="rect">
            <a:avLst/>
          </a:prstGeom>
        </p:spPr>
      </p:pic>
    </p:spTree>
    <p:extLst>
      <p:ext uri="{BB962C8B-B14F-4D97-AF65-F5344CB8AC3E}">
        <p14:creationId xmlns:p14="http://schemas.microsoft.com/office/powerpoint/2010/main" val="2539784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5E284-EAB3-D37D-D5A0-3D8101779A48}"/>
              </a:ext>
            </a:extLst>
          </p:cNvPr>
          <p:cNvPicPr>
            <a:picLocks noChangeAspect="1"/>
          </p:cNvPicPr>
          <p:nvPr/>
        </p:nvPicPr>
        <p:blipFill>
          <a:blip r:embed="rId2"/>
          <a:stretch>
            <a:fillRect/>
          </a:stretch>
        </p:blipFill>
        <p:spPr>
          <a:xfrm>
            <a:off x="1429712" y="1146158"/>
            <a:ext cx="10428460" cy="4499899"/>
          </a:xfrm>
          <a:prstGeom prst="rect">
            <a:avLst/>
          </a:prstGeom>
        </p:spPr>
      </p:pic>
    </p:spTree>
    <p:extLst>
      <p:ext uri="{BB962C8B-B14F-4D97-AF65-F5344CB8AC3E}">
        <p14:creationId xmlns:p14="http://schemas.microsoft.com/office/powerpoint/2010/main" val="2185237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A334DC-7EF7-DE05-7D57-FE584F4F05E9}"/>
              </a:ext>
            </a:extLst>
          </p:cNvPr>
          <p:cNvPicPr>
            <a:picLocks noChangeAspect="1"/>
          </p:cNvPicPr>
          <p:nvPr/>
        </p:nvPicPr>
        <p:blipFill>
          <a:blip r:embed="rId2"/>
          <a:stretch>
            <a:fillRect/>
          </a:stretch>
        </p:blipFill>
        <p:spPr>
          <a:xfrm>
            <a:off x="1421628" y="818982"/>
            <a:ext cx="10596199" cy="4536789"/>
          </a:xfrm>
          <a:prstGeom prst="rect">
            <a:avLst/>
          </a:prstGeom>
        </p:spPr>
      </p:pic>
    </p:spTree>
    <p:extLst>
      <p:ext uri="{BB962C8B-B14F-4D97-AF65-F5344CB8AC3E}">
        <p14:creationId xmlns:p14="http://schemas.microsoft.com/office/powerpoint/2010/main" val="198969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FE286-5B26-51A5-AE70-E809D6A5234C}"/>
              </a:ext>
            </a:extLst>
          </p:cNvPr>
          <p:cNvSpPr>
            <a:spLocks noGrp="1"/>
          </p:cNvSpPr>
          <p:nvPr>
            <p:ph type="title"/>
          </p:nvPr>
        </p:nvSpPr>
        <p:spPr>
          <a:xfrm>
            <a:off x="1616391" y="55881"/>
            <a:ext cx="10018713" cy="1752599"/>
          </a:xfrm>
        </p:spPr>
        <p:txBody>
          <a:bodyPr>
            <a:normAutofit/>
          </a:bodyPr>
          <a:lstStyle/>
          <a:p>
            <a:r>
              <a:rPr lang="en-US" sz="2800" b="1" dirty="0">
                <a:latin typeface="Arial" panose="020B0604020202020204" pitchFamily="34" charset="0"/>
                <a:cs typeface="Arial" panose="020B0604020202020204" pitchFamily="34" charset="0"/>
              </a:rPr>
              <a:t>Acknowledgment</a:t>
            </a:r>
            <a:endParaRPr lang="en-IN" sz="2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C5717E5-1477-DD0B-2F56-0F384D31DA34}"/>
              </a:ext>
            </a:extLst>
          </p:cNvPr>
          <p:cNvSpPr>
            <a:spLocks noGrp="1"/>
          </p:cNvSpPr>
          <p:nvPr>
            <p:ph idx="1"/>
          </p:nvPr>
        </p:nvSpPr>
        <p:spPr>
          <a:xfrm>
            <a:off x="1824446" y="1435256"/>
            <a:ext cx="9895840" cy="5161279"/>
          </a:xfrm>
        </p:spPr>
        <p:txBody>
          <a:bodyPr>
            <a:normAutofit/>
          </a:bodyPr>
          <a:lstStyle/>
          <a:p>
            <a:pPr algn="just">
              <a:lnSpc>
                <a:spcPct val="150000"/>
              </a:lnSpc>
            </a:pPr>
            <a:r>
              <a:rPr lang="en-US" sz="2000" dirty="0">
                <a:latin typeface="Arial" panose="020B0604020202020204" pitchFamily="34" charset="0"/>
                <a:cs typeface="Arial" panose="020B0604020202020204" pitchFamily="34" charset="0"/>
              </a:rPr>
              <a:t>We are immensely grateful to the individuals and mentors who played a pivotal role in shaping </a:t>
            </a:r>
            <a:r>
              <a:rPr lang="en-US" sz="2000" dirty="0" err="1">
                <a:latin typeface="Arial" panose="020B0604020202020204" pitchFamily="34" charset="0"/>
                <a:cs typeface="Arial" panose="020B0604020202020204" pitchFamily="34" charset="0"/>
              </a:rPr>
              <a:t>BookMyCourt</a:t>
            </a:r>
            <a:r>
              <a:rPr lang="en-US" sz="2000" dirty="0">
                <a:latin typeface="Arial" panose="020B0604020202020204" pitchFamily="34" charset="0"/>
                <a:cs typeface="Arial" panose="020B0604020202020204" pitchFamily="34" charset="0"/>
              </a:rPr>
              <a:t>, our vision for revolutionizing sports facility bookings. Their unwavering support and expertise transformed our abstract ideas into a structured Software Requirements Specification (SRS) report.</a:t>
            </a:r>
          </a:p>
          <a:p>
            <a:pPr algn="just">
              <a:lnSpc>
                <a:spcPct val="150000"/>
              </a:lnSpc>
            </a:pPr>
            <a:r>
              <a:rPr lang="en-US" sz="2000" dirty="0">
                <a:latin typeface="Arial" panose="020B0604020202020204" pitchFamily="34" charset="0"/>
                <a:cs typeface="Arial" panose="020B0604020202020204" pitchFamily="34" charset="0"/>
              </a:rPr>
              <a:t> A special note of thanks to Prof. Smit Thacker (Head of Department) and Prof. Khushboo </a:t>
            </a:r>
            <a:r>
              <a:rPr lang="en-US" sz="2000" dirty="0" err="1">
                <a:latin typeface="Arial" panose="020B0604020202020204" pitchFamily="34" charset="0"/>
                <a:cs typeface="Arial" panose="020B0604020202020204" pitchFamily="34" charset="0"/>
              </a:rPr>
              <a:t>Marwadi</a:t>
            </a:r>
            <a:r>
              <a:rPr lang="en-US" sz="2000" dirty="0">
                <a:latin typeface="Arial" panose="020B0604020202020204" pitchFamily="34" charset="0"/>
                <a:cs typeface="Arial" panose="020B0604020202020204" pitchFamily="34" charset="0"/>
              </a:rPr>
              <a:t> (Internal Guide) for their relentless encouragement, critical insights, and patience in guiding us through every phase of this project. Their ability to challenge our assumptions while nurturing creativity was invaluable.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5151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D0B81-618E-564C-8CFD-9149571588EF}"/>
              </a:ext>
            </a:extLst>
          </p:cNvPr>
          <p:cNvPicPr>
            <a:picLocks noChangeAspect="1"/>
          </p:cNvPicPr>
          <p:nvPr/>
        </p:nvPicPr>
        <p:blipFill>
          <a:blip r:embed="rId2"/>
          <a:stretch>
            <a:fillRect/>
          </a:stretch>
        </p:blipFill>
        <p:spPr>
          <a:xfrm>
            <a:off x="1524000" y="986273"/>
            <a:ext cx="10371141" cy="4885453"/>
          </a:xfrm>
          <a:prstGeom prst="rect">
            <a:avLst/>
          </a:prstGeom>
        </p:spPr>
      </p:pic>
    </p:spTree>
    <p:extLst>
      <p:ext uri="{BB962C8B-B14F-4D97-AF65-F5344CB8AC3E}">
        <p14:creationId xmlns:p14="http://schemas.microsoft.com/office/powerpoint/2010/main" val="3171684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6142" y="970548"/>
            <a:ext cx="8839200" cy="4105291"/>
          </a:xfrm>
          <a:prstGeom prst="rect">
            <a:avLst/>
          </a:prstGeom>
          <a:noFill/>
        </p:spPr>
        <p:txBody>
          <a:bodyPr wrap="square" rtlCol="0">
            <a:spAutoFit/>
          </a:bodyPr>
          <a:lstStyle/>
          <a:p>
            <a:pPr algn="just"/>
            <a:r>
              <a:rPr lang="en-US" sz="2800" b="1" dirty="0"/>
              <a:t>                                             </a:t>
            </a:r>
            <a:r>
              <a:rPr lang="en-US" sz="2800" b="1" dirty="0">
                <a:latin typeface="Arial" panose="020B0604020202020204" pitchFamily="34" charset="0"/>
                <a:cs typeface="Arial" panose="020B0604020202020204" pitchFamily="34" charset="0"/>
              </a:rPr>
              <a:t>CONCLUSION</a:t>
            </a:r>
          </a:p>
          <a:p>
            <a:pPr algn="just"/>
            <a:endParaRPr lang="en-US" sz="2200" dirty="0"/>
          </a:p>
          <a:p>
            <a:pPr marL="285750" indent="-285750" algn="just" fontAlgn="base">
              <a:lnSpc>
                <a:spcPct val="150000"/>
              </a:lnSpc>
              <a:spcBef>
                <a:spcPct val="20000"/>
              </a:spcBef>
              <a:spcAft>
                <a:spcPts val="600"/>
              </a:spcAft>
              <a:buClr>
                <a:schemeClr val="accent1">
                  <a:lumMod val="75000"/>
                </a:schemeClr>
              </a:buClr>
              <a:buSzPct val="145000"/>
              <a:buFont typeface="Arial"/>
              <a:buChar char="•"/>
            </a:pP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BookMyCourt</a:t>
            </a:r>
            <a:r>
              <a:rPr lang="en-US" sz="2000" dirty="0">
                <a:latin typeface="Arial" panose="020B0604020202020204" pitchFamily="34" charset="0"/>
                <a:cs typeface="Arial" panose="020B0604020202020204" pitchFamily="34" charset="0"/>
              </a:rPr>
              <a:t> makes booking sports grounds very easy for all people. Instead of calling or going to the place, users can see all courts online, check free time, and book quickly. Owners can also manage their grounds, update slots, and handle bookings in one simple dashboard. The system works fast, is safe to use, and can grow in the future. Overall, </a:t>
            </a:r>
            <a:r>
              <a:rPr lang="en-US" sz="2000" dirty="0" err="1">
                <a:latin typeface="Arial" panose="020B0604020202020204" pitchFamily="34" charset="0"/>
                <a:cs typeface="Arial" panose="020B0604020202020204" pitchFamily="34" charset="0"/>
              </a:rPr>
              <a:t>BookMyCourt</a:t>
            </a:r>
            <a:r>
              <a:rPr lang="en-US" sz="2000" dirty="0">
                <a:latin typeface="Arial" panose="020B0604020202020204" pitchFamily="34" charset="0"/>
                <a:cs typeface="Arial" panose="020B0604020202020204" pitchFamily="34" charset="0"/>
              </a:rPr>
              <a:t> helps players book courts without trouble and helps venue owners manage everything smoothly and easily.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5019" y="287094"/>
            <a:ext cx="9207500" cy="1231106"/>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OBJECTIVES</a:t>
            </a:r>
          </a:p>
          <a:p>
            <a:pPr marL="457200" indent="-457200" algn="just">
              <a:buAutoNum type="arabicPeriod"/>
            </a:pPr>
            <a:endParaRPr lang="en-US" sz="2400" dirty="0"/>
          </a:p>
          <a:p>
            <a:pPr marL="457200" indent="-457200" algn="just">
              <a:buAutoNum type="arabicPeriod"/>
            </a:pPr>
            <a:endParaRPr lang="en-US" sz="2200" dirty="0"/>
          </a:p>
        </p:txBody>
      </p:sp>
      <p:sp>
        <p:nvSpPr>
          <p:cNvPr id="3" name="Rectangle 1">
            <a:extLst>
              <a:ext uri="{FF2B5EF4-FFF2-40B4-BE49-F238E27FC236}">
                <a16:creationId xmlns:a16="http://schemas.microsoft.com/office/drawing/2014/main" id="{AD0E9755-3D19-5D29-ED39-201F7A490F25}"/>
              </a:ext>
            </a:extLst>
          </p:cNvPr>
          <p:cNvSpPr>
            <a:spLocks noChangeArrowheads="1"/>
          </p:cNvSpPr>
          <p:nvPr/>
        </p:nvSpPr>
        <p:spPr bwMode="auto">
          <a:xfrm>
            <a:off x="2304085" y="1380009"/>
            <a:ext cx="9083040" cy="4097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fontAlgn="base">
              <a:lnSpc>
                <a:spcPct val="150000"/>
              </a:lnSpc>
              <a:spcBef>
                <a:spcPct val="20000"/>
              </a:spcBef>
              <a:spcAft>
                <a:spcPts val="600"/>
              </a:spcAft>
              <a:buClr>
                <a:schemeClr val="accent1">
                  <a:lumMod val="75000"/>
                </a:schemeClr>
              </a:buClr>
              <a:buSzPct val="145000"/>
              <a:buFont typeface="Arial"/>
              <a:buChar char="•"/>
              <a:tabLst/>
            </a:pPr>
            <a:r>
              <a:rPr lang="en-US" altLang="en-US" sz="2000" dirty="0">
                <a:latin typeface="Arial" panose="020B0604020202020204" pitchFamily="34" charset="0"/>
                <a:cs typeface="Arial" panose="020B0604020202020204" pitchFamily="34" charset="0"/>
              </a:rPr>
              <a:t>To make booking sports facilities easy and fully online.</a:t>
            </a:r>
          </a:p>
          <a:p>
            <a:pPr marL="285750" marR="0" lvl="0" indent="-285750" algn="just" fontAlgn="base">
              <a:lnSpc>
                <a:spcPct val="150000"/>
              </a:lnSpc>
              <a:spcBef>
                <a:spcPct val="20000"/>
              </a:spcBef>
              <a:spcAft>
                <a:spcPts val="600"/>
              </a:spcAft>
              <a:buClr>
                <a:schemeClr val="accent1">
                  <a:lumMod val="75000"/>
                </a:schemeClr>
              </a:buClr>
              <a:buSzPct val="145000"/>
              <a:buFont typeface="Arial"/>
              <a:buChar char="•"/>
              <a:tabLst/>
            </a:pPr>
            <a:r>
              <a:rPr lang="en-US" altLang="en-US" sz="2000" dirty="0">
                <a:latin typeface="Arial" panose="020B0604020202020204" pitchFamily="34" charset="0"/>
                <a:cs typeface="Arial" panose="020B0604020202020204" pitchFamily="34" charset="0"/>
              </a:rPr>
              <a:t>To show real-time availability of courts and time slots.</a:t>
            </a:r>
          </a:p>
          <a:p>
            <a:pPr marL="285750" marR="0" lvl="0" indent="-285750" algn="just" fontAlgn="base">
              <a:lnSpc>
                <a:spcPct val="150000"/>
              </a:lnSpc>
              <a:spcBef>
                <a:spcPct val="20000"/>
              </a:spcBef>
              <a:spcAft>
                <a:spcPts val="600"/>
              </a:spcAft>
              <a:buClr>
                <a:schemeClr val="accent1">
                  <a:lumMod val="75000"/>
                </a:schemeClr>
              </a:buClr>
              <a:buSzPct val="145000"/>
              <a:buFont typeface="Arial"/>
              <a:buChar char="•"/>
              <a:tabLst/>
            </a:pPr>
            <a:r>
              <a:rPr lang="en-US" altLang="en-US" sz="2000" dirty="0">
                <a:latin typeface="Arial" panose="020B0604020202020204" pitchFamily="34" charset="0"/>
                <a:cs typeface="Arial" panose="020B0604020202020204" pitchFamily="34" charset="0"/>
              </a:rPr>
              <a:t>To help venue owners manage bookings and schedules digitally.</a:t>
            </a:r>
          </a:p>
          <a:p>
            <a:pPr marL="285750" marR="0" lvl="0" indent="-285750" algn="just" fontAlgn="base">
              <a:lnSpc>
                <a:spcPct val="150000"/>
              </a:lnSpc>
              <a:spcBef>
                <a:spcPct val="20000"/>
              </a:spcBef>
              <a:spcAft>
                <a:spcPts val="600"/>
              </a:spcAft>
              <a:buClr>
                <a:schemeClr val="accent1">
                  <a:lumMod val="75000"/>
                </a:schemeClr>
              </a:buClr>
              <a:buSzPct val="145000"/>
              <a:buFont typeface="Arial"/>
              <a:buChar char="•"/>
              <a:tabLst/>
            </a:pPr>
            <a:r>
              <a:rPr lang="en-US" altLang="en-US" sz="2000" dirty="0">
                <a:latin typeface="Arial" panose="020B0604020202020204" pitchFamily="34" charset="0"/>
                <a:cs typeface="Arial" panose="020B0604020202020204" pitchFamily="34" charset="0"/>
              </a:rPr>
              <a:t>To provide secure and smooth online payment options.</a:t>
            </a:r>
          </a:p>
          <a:p>
            <a:pPr marL="285750" marR="0" lvl="0" indent="-285750" algn="just" fontAlgn="base">
              <a:lnSpc>
                <a:spcPct val="150000"/>
              </a:lnSpc>
              <a:spcBef>
                <a:spcPct val="20000"/>
              </a:spcBef>
              <a:spcAft>
                <a:spcPts val="600"/>
              </a:spcAft>
              <a:buClr>
                <a:schemeClr val="accent1">
                  <a:lumMod val="75000"/>
                </a:schemeClr>
              </a:buClr>
              <a:buSzPct val="145000"/>
              <a:buFont typeface="Arial"/>
              <a:buChar char="•"/>
              <a:tabLst/>
            </a:pPr>
            <a:r>
              <a:rPr lang="en-US" altLang="en-US" sz="2000" dirty="0">
                <a:latin typeface="Arial" panose="020B0604020202020204" pitchFamily="34" charset="0"/>
                <a:cs typeface="Arial" panose="020B0604020202020204" pitchFamily="34" charset="0"/>
              </a:rPr>
              <a:t>To give users a fast, clean, and user-friendly booking experience.</a:t>
            </a:r>
          </a:p>
          <a:p>
            <a:pPr marL="285750" marR="0" lvl="0" indent="-285750" algn="just" fontAlgn="base">
              <a:lnSpc>
                <a:spcPct val="150000"/>
              </a:lnSpc>
              <a:spcBef>
                <a:spcPct val="20000"/>
              </a:spcBef>
              <a:spcAft>
                <a:spcPts val="600"/>
              </a:spcAft>
              <a:buClr>
                <a:schemeClr val="accent1">
                  <a:lumMod val="75000"/>
                </a:schemeClr>
              </a:buClr>
              <a:buSzPct val="145000"/>
              <a:buFont typeface="Arial"/>
              <a:buChar char="•"/>
              <a:tabLst/>
            </a:pPr>
            <a:r>
              <a:rPr lang="en-US" altLang="en-US" sz="2000" dirty="0">
                <a:latin typeface="Arial" panose="020B0604020202020204" pitchFamily="34" charset="0"/>
                <a:cs typeface="Arial" panose="020B0604020202020204" pitchFamily="34" charset="0"/>
              </a:rPr>
              <a:t>To reduce manual work, errors, and communication gaps.</a:t>
            </a:r>
          </a:p>
          <a:p>
            <a:pPr marL="285750" marR="0" lvl="0" indent="-285750" algn="just" fontAlgn="base">
              <a:lnSpc>
                <a:spcPct val="150000"/>
              </a:lnSpc>
              <a:spcBef>
                <a:spcPct val="20000"/>
              </a:spcBef>
              <a:spcAft>
                <a:spcPts val="600"/>
              </a:spcAft>
              <a:buClr>
                <a:schemeClr val="accent1">
                  <a:lumMod val="75000"/>
                </a:schemeClr>
              </a:buClr>
              <a:buSzPct val="145000"/>
              <a:buFont typeface="Arial"/>
              <a:buChar char="•"/>
              <a:tabLst/>
            </a:pPr>
            <a:r>
              <a:rPr lang="en-US" altLang="en-US" sz="2000" dirty="0">
                <a:latin typeface="Arial" panose="020B0604020202020204" pitchFamily="34" charset="0"/>
                <a:cs typeface="Arial" panose="020B0604020202020204" pitchFamily="34" charset="0"/>
              </a:rPr>
              <a:t>To create a scalable, reliable, and secure sports booking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46300" y="0"/>
            <a:ext cx="9067800"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Specific Requirements</a:t>
            </a:r>
            <a:endParaRPr lang="en-US" sz="22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DA474DD-0670-1B5B-8743-9D59ACC76165}"/>
              </a:ext>
            </a:extLst>
          </p:cNvPr>
          <p:cNvSpPr txBox="1"/>
          <p:nvPr/>
        </p:nvSpPr>
        <p:spPr>
          <a:xfrm>
            <a:off x="2258291" y="734291"/>
            <a:ext cx="9282545" cy="6617196"/>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Hardware Interfaces</a:t>
            </a:r>
          </a:p>
          <a:p>
            <a:endParaRPr lang="en-US" sz="2000" b="1"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BookMyCourt</a:t>
            </a:r>
            <a:r>
              <a:rPr lang="en-US" sz="2000" dirty="0">
                <a:latin typeface="Arial" panose="020B0604020202020204" pitchFamily="34" charset="0"/>
                <a:cs typeface="Arial" panose="020B0604020202020204" pitchFamily="34" charset="0"/>
              </a:rPr>
              <a:t> platform is web-based and supports interaction through standard hardware interfaces.</a:t>
            </a:r>
          </a:p>
          <a:p>
            <a:pPr algn="just"/>
            <a:endParaRPr lang="en-U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Client-Side Devices Supported: </a:t>
            </a:r>
            <a:r>
              <a:rPr lang="en-US" sz="2000" dirty="0">
                <a:latin typeface="Arial" panose="020B0604020202020204" pitchFamily="34" charset="0"/>
                <a:cs typeface="Arial" panose="020B0604020202020204" pitchFamily="34" charset="0"/>
              </a:rPr>
              <a:t>Desktops, laptops, tablets, and smartphones. Requirements: Devices must support modern browsers with JavaScript and React.js. Interaction: Users interact via standard input/output (keyboard, mouse, touchscreen).</a:t>
            </a:r>
          </a:p>
          <a:p>
            <a:pPr algn="just"/>
            <a:endParaRPr lang="en-U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Server-Side Infrastructure Hosting: </a:t>
            </a:r>
            <a:r>
              <a:rPr lang="en-US" sz="2000" dirty="0">
                <a:latin typeface="Arial" panose="020B0604020202020204" pitchFamily="34" charset="0"/>
                <a:cs typeface="Arial" panose="020B0604020202020204" pitchFamily="34" charset="0"/>
              </a:rPr>
              <a:t>Deployed on cloud platforms like AWS or Heroku. Database: Uses MongoDB Atlas with secure server communication. Interaction: Backend (Node.js/Express.js) communicates with the database and APIs.</a:t>
            </a:r>
          </a:p>
          <a:p>
            <a:pPr algn="just"/>
            <a:endParaRPr lang="en-U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Third-Party Device Access (Future Scope) : </a:t>
            </a:r>
            <a:r>
              <a:rPr lang="en-US" sz="2000" dirty="0">
                <a:latin typeface="Arial" panose="020B0604020202020204" pitchFamily="34" charset="0"/>
                <a:cs typeface="Arial" panose="020B0604020202020204" pitchFamily="34" charset="0"/>
              </a:rPr>
              <a:t>Future integration may include IoT devices such as smart gates or lighting via APIs or SDKs. </a:t>
            </a:r>
            <a:endParaRPr lang="en-US" sz="20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2000" b="1"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18032E-6B39-5044-82EA-C5B4BF84D6CA}"/>
              </a:ext>
            </a:extLst>
          </p:cNvPr>
          <p:cNvSpPr>
            <a:spLocks noGrp="1"/>
          </p:cNvSpPr>
          <p:nvPr>
            <p:ph type="title"/>
          </p:nvPr>
        </p:nvSpPr>
        <p:spPr>
          <a:xfrm>
            <a:off x="2208988" y="509327"/>
            <a:ext cx="3574026" cy="862274"/>
          </a:xfrm>
        </p:spPr>
        <p:txBody>
          <a:bodyPr>
            <a:normAutofit/>
          </a:bodyPr>
          <a:lstStyle/>
          <a:p>
            <a:pPr marL="342900" indent="-342900" algn="l">
              <a:buFont typeface="Arial" panose="020B0604020202020204" pitchFamily="34" charset="0"/>
              <a:buChar char="•"/>
            </a:pPr>
            <a:r>
              <a:rPr lang="en-US" sz="2400" b="1" dirty="0">
                <a:latin typeface="Arial" panose="020B0604020202020204" pitchFamily="34" charset="0"/>
                <a:cs typeface="Arial" panose="020B0604020202020204" pitchFamily="34" charset="0"/>
              </a:rPr>
              <a:t>Software Interfaces</a:t>
            </a:r>
            <a:endParaRPr lang="en-IN" sz="24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E6CCCD7-D624-A33C-9464-647B43F105A3}"/>
              </a:ext>
            </a:extLst>
          </p:cNvPr>
          <p:cNvSpPr txBox="1"/>
          <p:nvPr/>
        </p:nvSpPr>
        <p:spPr>
          <a:xfrm>
            <a:off x="2208988" y="1371601"/>
            <a:ext cx="9983012" cy="4401205"/>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Server:</a:t>
            </a:r>
            <a:r>
              <a:rPr lang="en-US" sz="2000" dirty="0">
                <a:latin typeface="Arial" panose="020B0604020202020204" pitchFamily="34" charset="0"/>
                <a:cs typeface="Arial" panose="020B0604020202020204" pitchFamily="34" charset="0"/>
              </a:rPr>
              <a:t> Backend runs on Linux (Ubuntu) using Node.js + Express, hosted on cloud platforms (AWS/Heroku).</a:t>
            </a:r>
          </a:p>
          <a:p>
            <a:pPr algn="just"/>
            <a:endParaRPr lang="en-U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b="1" dirty="0">
                <a:latin typeface="Arial" panose="020B0604020202020204" pitchFamily="34" charset="0"/>
                <a:cs typeface="Arial" panose="020B0604020202020204" pitchFamily="34" charset="0"/>
              </a:rPr>
              <a:t>Client:</a:t>
            </a:r>
            <a:r>
              <a:rPr lang="en-US" sz="2000" dirty="0">
                <a:latin typeface="Arial" panose="020B0604020202020204" pitchFamily="34" charset="0"/>
                <a:cs typeface="Arial" panose="020B0604020202020204" pitchFamily="34" charset="0"/>
              </a:rPr>
              <a:t> Accessible via modern browsers on Windows, macOS, Linux, Android, and iOS.</a:t>
            </a:r>
          </a:p>
          <a:p>
            <a:pPr algn="just"/>
            <a:endParaRPr lang="en-U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dirty="0">
                <a:latin typeface="Arial" panose="020B0604020202020204" pitchFamily="34" charset="0"/>
                <a:cs typeface="Arial" panose="020B0604020202020204" pitchFamily="34" charset="0"/>
              </a:rPr>
              <a:t>Uses </a:t>
            </a:r>
            <a:r>
              <a:rPr lang="en-US" sz="2000" b="1" dirty="0">
                <a:latin typeface="Arial" panose="020B0604020202020204" pitchFamily="34" charset="0"/>
                <a:cs typeface="Arial" panose="020B0604020202020204" pitchFamily="34" charset="0"/>
              </a:rPr>
              <a:t>MongoDB Atlas</a:t>
            </a:r>
            <a:r>
              <a:rPr lang="en-US" sz="2000" dirty="0">
                <a:latin typeface="Arial" panose="020B0604020202020204" pitchFamily="34" charset="0"/>
                <a:cs typeface="Arial" panose="020B0604020202020204" pitchFamily="34" charset="0"/>
              </a:rPr>
              <a:t> with </a:t>
            </a:r>
            <a:r>
              <a:rPr lang="en-US" sz="2000" b="1" dirty="0">
                <a:latin typeface="Arial" panose="020B0604020202020204" pitchFamily="34" charset="0"/>
                <a:cs typeface="Arial" panose="020B0604020202020204" pitchFamily="34" charset="0"/>
              </a:rPr>
              <a:t>Mongoose</a:t>
            </a:r>
            <a:r>
              <a:rPr lang="en-US" sz="2000" dirty="0">
                <a:latin typeface="Arial" panose="020B0604020202020204" pitchFamily="34" charset="0"/>
                <a:cs typeface="Arial" panose="020B0604020202020204" pitchFamily="34" charset="0"/>
              </a:rPr>
              <a:t> for schema management and operations.</a:t>
            </a:r>
          </a:p>
          <a:p>
            <a:pPr algn="just"/>
            <a:endParaRPr lang="en-U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dirty="0">
                <a:latin typeface="Arial" panose="020B0604020202020204" pitchFamily="34" charset="0"/>
                <a:cs typeface="Arial" panose="020B0604020202020204" pitchFamily="34" charset="0"/>
              </a:rPr>
              <a:t>Stores data like users, facilities, bookings, reviews, and payments.</a:t>
            </a:r>
          </a:p>
          <a:p>
            <a:pPr algn="just"/>
            <a:endParaRPr lang="en-U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dirty="0">
                <a:latin typeface="Arial" panose="020B0604020202020204" pitchFamily="34" charset="0"/>
                <a:cs typeface="Arial" panose="020B0604020202020204" pitchFamily="34" charset="0"/>
              </a:rPr>
              <a:t>Data is exchanged securely via </a:t>
            </a:r>
            <a:r>
              <a:rPr lang="en-US" sz="2000" b="1" dirty="0">
                <a:latin typeface="Arial" panose="020B0604020202020204" pitchFamily="34" charset="0"/>
                <a:cs typeface="Arial" panose="020B0604020202020204" pitchFamily="34" charset="0"/>
              </a:rPr>
              <a:t>HTTPS</a:t>
            </a:r>
            <a:r>
              <a:rPr lang="en-US" sz="2000" dirty="0">
                <a:latin typeface="Arial" panose="020B0604020202020204" pitchFamily="34" charset="0"/>
                <a:cs typeface="Arial" panose="020B0604020202020204" pitchFamily="34" charset="0"/>
              </a:rPr>
              <a:t> in </a:t>
            </a:r>
            <a:r>
              <a:rPr lang="en-US" sz="2000" b="1" dirty="0">
                <a:latin typeface="Arial" panose="020B0604020202020204" pitchFamily="34" charset="0"/>
                <a:cs typeface="Arial" panose="020B0604020202020204" pitchFamily="34" charset="0"/>
              </a:rPr>
              <a:t>JSON</a:t>
            </a:r>
            <a:r>
              <a:rPr lang="en-US" sz="2000" dirty="0">
                <a:latin typeface="Arial" panose="020B0604020202020204" pitchFamily="34" charset="0"/>
                <a:cs typeface="Arial" panose="020B0604020202020204" pitchFamily="34" charset="0"/>
              </a:rPr>
              <a:t> format.</a:t>
            </a:r>
          </a:p>
          <a:p>
            <a:pPr algn="just"/>
            <a:endParaRPr lang="en-US" sz="20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US" sz="2000" b="1" dirty="0" err="1">
                <a:latin typeface="Arial" panose="020B0604020202020204" pitchFamily="34" charset="0"/>
                <a:cs typeface="Arial" panose="020B0604020202020204" pitchFamily="34" charset="0"/>
              </a:rPr>
              <a:t>bcrypt</a:t>
            </a:r>
            <a:r>
              <a:rPr lang="en-US" sz="2000" dirty="0">
                <a:latin typeface="Arial" panose="020B0604020202020204" pitchFamily="34" charset="0"/>
                <a:cs typeface="Arial" panose="020B0604020202020204" pitchFamily="34" charset="0"/>
              </a:rPr>
              <a:t> for password hashing and </a:t>
            </a:r>
            <a:r>
              <a:rPr lang="en-US" sz="2000" b="1" dirty="0">
                <a:latin typeface="Arial" panose="020B0604020202020204" pitchFamily="34" charset="0"/>
                <a:cs typeface="Arial" panose="020B0604020202020204" pitchFamily="34" charset="0"/>
              </a:rPr>
              <a:t>JWT</a:t>
            </a:r>
            <a:r>
              <a:rPr lang="en-US" sz="2000" dirty="0">
                <a:latin typeface="Arial" panose="020B0604020202020204" pitchFamily="34" charset="0"/>
                <a:cs typeface="Arial" panose="020B0604020202020204" pitchFamily="34" charset="0"/>
              </a:rPr>
              <a:t> for authentication.</a:t>
            </a:r>
          </a:p>
          <a:p>
            <a:pPr marL="342900" indent="-342900" algn="just">
              <a:buFont typeface="Wingdings" panose="05000000000000000000" pitchFamily="2" charset="2"/>
              <a:buChar char="Ø"/>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905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3E1010-7908-C5AF-2BF5-A070A89E0029}"/>
              </a:ext>
            </a:extLst>
          </p:cNvPr>
          <p:cNvSpPr txBox="1"/>
          <p:nvPr/>
        </p:nvSpPr>
        <p:spPr>
          <a:xfrm>
            <a:off x="3690517" y="18308"/>
            <a:ext cx="6097554" cy="523220"/>
          </a:xfrm>
          <a:prstGeom prst="rect">
            <a:avLst/>
          </a:prstGeom>
          <a:noFill/>
        </p:spPr>
        <p:txBody>
          <a:bodyPr wrap="square">
            <a:spAutoFit/>
          </a:bodyPr>
          <a:lstStyle/>
          <a:p>
            <a:pPr algn="ctr"/>
            <a:r>
              <a:rPr lang="en-US" sz="2800" b="1" dirty="0">
                <a:latin typeface="Arial" panose="020B0604020202020204" pitchFamily="34" charset="0"/>
                <a:cs typeface="Arial" panose="020B0604020202020204" pitchFamily="34" charset="0"/>
              </a:rPr>
              <a:t>SYSTEM DESIGN(DIAGRAMS) </a:t>
            </a:r>
          </a:p>
        </p:txBody>
      </p:sp>
      <p:sp>
        <p:nvSpPr>
          <p:cNvPr id="9" name="TextBox 8">
            <a:extLst>
              <a:ext uri="{FF2B5EF4-FFF2-40B4-BE49-F238E27FC236}">
                <a16:creationId xmlns:a16="http://schemas.microsoft.com/office/drawing/2014/main" id="{4F47FB5E-0A17-60CB-095C-BA9068996F01}"/>
              </a:ext>
            </a:extLst>
          </p:cNvPr>
          <p:cNvSpPr txBox="1"/>
          <p:nvPr/>
        </p:nvSpPr>
        <p:spPr>
          <a:xfrm>
            <a:off x="3047223" y="674279"/>
            <a:ext cx="6097554"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                            </a:t>
            </a:r>
            <a:r>
              <a:rPr lang="en-IN" sz="1800" dirty="0">
                <a:effectLst/>
                <a:latin typeface="Arial" panose="020B0604020202020204" pitchFamily="34" charset="0"/>
                <a:ea typeface="Calibri" panose="020F0502020204030204" pitchFamily="34" charset="0"/>
                <a:cs typeface="Arial" panose="020B0604020202020204" pitchFamily="34" charset="0"/>
              </a:rPr>
              <a:t>Figure 1.1 Use Case Diagram</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758F23E-FC2A-74FB-8437-DA1C81A7C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635" y="1043611"/>
            <a:ext cx="4737655" cy="56459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E9702FC-FB6D-A57E-965A-EADB6C4049CB}"/>
              </a:ext>
            </a:extLst>
          </p:cNvPr>
          <p:cNvSpPr txBox="1"/>
          <p:nvPr/>
        </p:nvSpPr>
        <p:spPr>
          <a:xfrm>
            <a:off x="5120640" y="0"/>
            <a:ext cx="7224537" cy="463397"/>
          </a:xfrm>
          <a:prstGeom prst="rect">
            <a:avLst/>
          </a:prstGeom>
          <a:noFill/>
        </p:spPr>
        <p:txBody>
          <a:bodyPr wrap="square">
            <a:spAutoFit/>
          </a:bodyPr>
          <a:lstStyle/>
          <a:p>
            <a:pPr marL="228600">
              <a:lnSpc>
                <a:spcPct val="150000"/>
              </a:lnSpc>
              <a:spcAft>
                <a:spcPts val="1000"/>
              </a:spcAft>
            </a:pPr>
            <a:r>
              <a:rPr lang="en-IN" sz="1800" dirty="0">
                <a:effectLst/>
                <a:latin typeface="Arial" panose="020B0604020202020204" pitchFamily="34" charset="0"/>
                <a:ea typeface="Calibri" panose="020F0502020204030204" pitchFamily="34" charset="0"/>
                <a:cs typeface="Arial" panose="020B0604020202020204" pitchFamily="34" charset="0"/>
              </a:rPr>
              <a:t>Figure 1.2 E.R. Diagram</a:t>
            </a:r>
            <a:endParaRPr lang="en-IN"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76C2684-9072-256E-BEBB-93F82C4E3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5173" y="573505"/>
            <a:ext cx="9477947" cy="5710990"/>
          </a:xfrm>
          <a:prstGeom prst="rect">
            <a:avLst/>
          </a:prstGeom>
        </p:spPr>
      </p:pic>
    </p:spTree>
    <p:extLst>
      <p:ext uri="{BB962C8B-B14F-4D97-AF65-F5344CB8AC3E}">
        <p14:creationId xmlns:p14="http://schemas.microsoft.com/office/powerpoint/2010/main" val="222224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9CC69B-93E2-2D15-F0EF-BA80B98FA992}"/>
              </a:ext>
            </a:extLst>
          </p:cNvPr>
          <p:cNvSpPr txBox="1"/>
          <p:nvPr/>
        </p:nvSpPr>
        <p:spPr>
          <a:xfrm>
            <a:off x="4416162" y="230920"/>
            <a:ext cx="7921240" cy="369332"/>
          </a:xfrm>
          <a:prstGeom prst="rect">
            <a:avLst/>
          </a:prstGeom>
          <a:noFill/>
        </p:spPr>
        <p:txBody>
          <a:bodyPr wrap="square">
            <a:spAutoFit/>
          </a:bodyPr>
          <a:lstStyle/>
          <a:p>
            <a:r>
              <a:rPr lang="en-IN" sz="1800" dirty="0">
                <a:effectLst/>
                <a:latin typeface="Arial" panose="020B0604020202020204" pitchFamily="34" charset="0"/>
                <a:ea typeface="Calibri" panose="020F0502020204030204" pitchFamily="34" charset="0"/>
                <a:cs typeface="Arial" panose="020B0604020202020204" pitchFamily="34" charset="0"/>
              </a:rPr>
              <a:t>Figure 1.3.1 </a:t>
            </a:r>
            <a:r>
              <a:rPr lang="en-IN" dirty="0">
                <a:latin typeface="Arial" panose="020B0604020202020204" pitchFamily="34" charset="0"/>
                <a:ea typeface="Calibri" panose="020F0502020204030204" pitchFamily="34" charset="0"/>
                <a:cs typeface="Arial" panose="020B0604020202020204" pitchFamily="34" charset="0"/>
              </a:rPr>
              <a:t>user</a:t>
            </a:r>
            <a:r>
              <a:rPr lang="en-IN" sz="1800" dirty="0">
                <a:effectLst/>
                <a:latin typeface="Arial" panose="020B0604020202020204" pitchFamily="34" charset="0"/>
                <a:ea typeface="Calibri" panose="020F0502020204030204" pitchFamily="34" charset="0"/>
                <a:cs typeface="Arial" panose="020B0604020202020204" pitchFamily="34" charset="0"/>
              </a:rPr>
              <a:t> Activity Diagram </a:t>
            </a:r>
            <a:endParaRPr lang="en-IN"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93BB1CF-2084-3D29-098E-67386683C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637" y="600252"/>
            <a:ext cx="3278725" cy="6026828"/>
          </a:xfrm>
          <a:prstGeom prst="rect">
            <a:avLst/>
          </a:prstGeom>
        </p:spPr>
      </p:pic>
    </p:spTree>
    <p:extLst>
      <p:ext uri="{BB962C8B-B14F-4D97-AF65-F5344CB8AC3E}">
        <p14:creationId xmlns:p14="http://schemas.microsoft.com/office/powerpoint/2010/main" val="34481498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purl.org/dc/dcmitype/"/>
    <ds:schemaRef ds:uri="16c05727-aa75-4e4a-9b5f-8a80a1165891"/>
    <ds:schemaRef ds:uri="http://schemas.microsoft.com/sharepoint/v3"/>
    <ds:schemaRef ds:uri="http://purl.org/dc/elements/1.1/"/>
    <ds:schemaRef ds:uri="http://purl.org/dc/term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230e9df3-be65-4c73-a93b-d1236ebd677e"/>
    <ds:schemaRef ds:uri="71af3243-3dd4-4a8d-8c0d-dd76da1f02a5"/>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953</TotalTime>
  <Words>628</Words>
  <Application>Microsoft Office PowerPoint</Application>
  <PresentationFormat>Widescreen</PresentationFormat>
  <Paragraphs>75</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Corbel</vt:lpstr>
      <vt:lpstr>Times New Roman</vt:lpstr>
      <vt:lpstr>Wingdings</vt:lpstr>
      <vt:lpstr>Parallax</vt:lpstr>
      <vt:lpstr>  BookMyCourt</vt:lpstr>
      <vt:lpstr>PowerPoint Presentation</vt:lpstr>
      <vt:lpstr>Acknowledgment</vt:lpstr>
      <vt:lpstr>PowerPoint Presentation</vt:lpstr>
      <vt:lpstr>PowerPoint Presentation</vt:lpstr>
      <vt:lpstr>Software Interfaces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smit popat</dc:creator>
  <cp:lastModifiedBy>deep sarvaiya</cp:lastModifiedBy>
  <cp:revision>38</cp:revision>
  <dcterms:created xsi:type="dcterms:W3CDTF">2025-07-28T08:57:34Z</dcterms:created>
  <dcterms:modified xsi:type="dcterms:W3CDTF">2026-01-23T12:24:19Z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